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17" r:id="rId2"/>
    <p:sldId id="685" r:id="rId3"/>
    <p:sldId id="600" r:id="rId4"/>
    <p:sldId id="596" r:id="rId5"/>
    <p:sldId id="647" r:id="rId6"/>
    <p:sldId id="648" r:id="rId7"/>
    <p:sldId id="684" r:id="rId8"/>
    <p:sldId id="651" r:id="rId9"/>
    <p:sldId id="652" r:id="rId10"/>
    <p:sldId id="653" r:id="rId11"/>
    <p:sldId id="694" r:id="rId12"/>
    <p:sldId id="680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99FF"/>
    <a:srgbClr val="0066FF"/>
    <a:srgbClr val="008000"/>
    <a:srgbClr val="0033CC"/>
    <a:srgbClr val="FF0000"/>
    <a:srgbClr val="3366FF"/>
    <a:srgbClr val="66CC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053" autoAdjust="0"/>
  </p:normalViewPr>
  <p:slideViewPr>
    <p:cSldViewPr showGuides="1">
      <p:cViewPr varScale="1">
        <p:scale>
          <a:sx n="84" d="100"/>
          <a:sy n="84" d="100"/>
        </p:scale>
        <p:origin x="1334" y="82"/>
      </p:cViewPr>
      <p:guideLst>
        <p:guide orient="horz" pos="42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Образец текста</a:t>
            </a:r>
          </a:p>
          <a:p>
            <a:pPr lvl="1"/>
            <a:r>
              <a:rPr lang="en-US" altLang="en-US" noProof="0" smtClean="0"/>
              <a:t>Второй уровень</a:t>
            </a:r>
          </a:p>
          <a:p>
            <a:pPr lvl="2"/>
            <a:r>
              <a:rPr lang="en-US" altLang="en-US" noProof="0" smtClean="0"/>
              <a:t>Третий уровень</a:t>
            </a:r>
          </a:p>
          <a:p>
            <a:pPr lvl="3"/>
            <a:r>
              <a:rPr lang="en-US" altLang="en-US" noProof="0" smtClean="0"/>
              <a:t>Четвертый уровень</a:t>
            </a:r>
          </a:p>
          <a:p>
            <a:pPr lvl="4"/>
            <a:r>
              <a:rPr lang="en-US" altLang="en-US" noProof="0" smtClean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61639E2-D13C-4338-9A74-B1D3690053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E3DFF47-9F4D-4BFA-A266-75F9B1CFAA19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210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39FC62-7BBD-40ED-9490-4E5978517C1A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So that is what Libra is essentially about.. </a:t>
            </a:r>
          </a:p>
          <a:p>
            <a:endParaRPr lang="en-US" altLang="en-US" smtClean="0"/>
          </a:p>
          <a:p>
            <a:r>
              <a:rPr lang="en-US" altLang="en-US" smtClean="0"/>
              <a:t>To give you a more practical idea of how these design principles are implemented, lets discuss several modules..</a:t>
            </a:r>
          </a:p>
        </p:txBody>
      </p:sp>
    </p:spTree>
    <p:extLst>
      <p:ext uri="{BB962C8B-B14F-4D97-AF65-F5344CB8AC3E}">
        <p14:creationId xmlns:p14="http://schemas.microsoft.com/office/powerpoint/2010/main" val="247039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ECBB-2818-4C01-89B8-2A322875E8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12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7D093-C2A9-48B5-8FE7-59702391B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14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08BDA-D9D8-40E0-8337-2B32775A83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112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E83FE-BD1F-415E-B6E3-B7F045EE27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892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C4EBF-C275-477A-914E-7E4A71D18A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70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8130D-619E-4D1E-A2D5-CA2F99C2F9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98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6FD59-B4BC-4E35-B50B-68026D99A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43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7E5CA-C0D1-49D5-A35A-434F99674C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48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61650-54FF-46DA-A534-767BDC4BF3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6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33A00-68A5-45DD-8C84-D8AD5FD89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42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5F8C1-BF4C-478A-A377-EEDDD29F0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85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BB646-0284-4EDA-9CDF-ABDEE38275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78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357A3-FC11-47F0-A765-CBAD0A5EB7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07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Образец текста</a:t>
            </a:r>
          </a:p>
          <a:p>
            <a:pPr lvl="1"/>
            <a:r>
              <a:rPr lang="en-US" altLang="en-US" smtClean="0"/>
              <a:t>Второй уровень</a:t>
            </a:r>
          </a:p>
          <a:p>
            <a:pPr lvl="2"/>
            <a:r>
              <a:rPr lang="en-US" altLang="en-US" smtClean="0"/>
              <a:t>Третий уровень</a:t>
            </a:r>
          </a:p>
          <a:p>
            <a:pPr lvl="3"/>
            <a:r>
              <a:rPr lang="en-US" altLang="en-US" smtClean="0"/>
              <a:t>Четвертый уровень</a:t>
            </a:r>
          </a:p>
          <a:p>
            <a:pPr lvl="4"/>
            <a:r>
              <a:rPr lang="en-US" altLang="en-US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89DC367-B008-4B5E-8F5C-C99AB87036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70.png"/><Relationship Id="rId18" Type="http://schemas.openxmlformats.org/officeDocument/2006/relationships/image" Target="../media/image420.png"/><Relationship Id="rId3" Type="http://schemas.openxmlformats.org/officeDocument/2006/relationships/image" Target="../media/image270.png"/><Relationship Id="rId7" Type="http://schemas.openxmlformats.org/officeDocument/2006/relationships/image" Target="../media/image3100.png"/><Relationship Id="rId12" Type="http://schemas.openxmlformats.org/officeDocument/2006/relationships/image" Target="../media/image39.png"/><Relationship Id="rId17" Type="http://schemas.openxmlformats.org/officeDocument/2006/relationships/image" Target="../media/image40.png"/><Relationship Id="rId2" Type="http://schemas.openxmlformats.org/officeDocument/2006/relationships/image" Target="../media/image34.png"/><Relationship Id="rId16" Type="http://schemas.openxmlformats.org/officeDocument/2006/relationships/image" Target="../media/image1.jpe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50.png"/><Relationship Id="rId5" Type="http://schemas.openxmlformats.org/officeDocument/2006/relationships/image" Target="../media/image2900.png"/><Relationship Id="rId15" Type="http://schemas.openxmlformats.org/officeDocument/2006/relationships/image" Target="../media/image390.png"/><Relationship Id="rId10" Type="http://schemas.openxmlformats.org/officeDocument/2006/relationships/image" Target="../media/image38.png"/><Relationship Id="rId19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3300.png"/><Relationship Id="rId14" Type="http://schemas.openxmlformats.org/officeDocument/2006/relationships/image" Target="../media/image9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roups.google.com/forum/#!forum/quantum-dynamics-hub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gi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gif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12" Type="http://schemas.openxmlformats.org/officeDocument/2006/relationships/image" Target="../media/image29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emf"/><Relationship Id="rId1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776288" y="5562600"/>
            <a:ext cx="7567612" cy="99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dirty="0"/>
              <a:t>Excited States and Nonadiabatic Dynamics </a:t>
            </a:r>
            <a:r>
              <a:rPr lang="en-US" sz="1600" dirty="0" err="1"/>
              <a:t>CyberTraining</a:t>
            </a:r>
            <a:r>
              <a:rPr lang="en-US" sz="1600" dirty="0"/>
              <a:t> </a:t>
            </a:r>
            <a:r>
              <a:rPr lang="en-US" sz="1600" dirty="0" smtClean="0"/>
              <a:t>Workshop”</a:t>
            </a:r>
            <a:endParaRPr lang="en-US" sz="16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 14, 2021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83881" y="3802174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</a:t>
            </a:r>
            <a:r>
              <a:rPr lang="en-US" altLang="en-US" sz="2400" b="1" u="sng" dirty="0" err="1" smtClean="0">
                <a:latin typeface="Times New Roman" panose="02020603050405020304" pitchFamily="18" charset="0"/>
              </a:rPr>
              <a:t>Akimov</a:t>
            </a:r>
            <a:endParaRPr lang="en-US" altLang="en-US" sz="2400" b="1" u="sng" dirty="0">
              <a:latin typeface="Times New Roman" panose="02020603050405020304" pitchFamily="18" charset="0"/>
            </a:endParaRPr>
          </a:p>
        </p:txBody>
      </p:sp>
      <p:pic>
        <p:nvPicPr>
          <p:cNvPr id="3076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53975"/>
            <a:ext cx="2497137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800100" y="2391755"/>
            <a:ext cx="7543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Overview </a:t>
            </a:r>
            <a:r>
              <a:rPr lang="en-US" b="1" dirty="0" smtClean="0">
                <a:solidFill>
                  <a:srgbClr val="FF0000"/>
                </a:solidFill>
              </a:rPr>
              <a:t>of the Libra code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957261" y="3247182"/>
            <a:ext cx="7405688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en-US" sz="1200" i="1" dirty="0">
                <a:cs typeface="Times New Roman" panose="02020603050405020304" pitchFamily="18" charset="0"/>
              </a:rPr>
              <a:t>Department of Chemistry, University at </a:t>
            </a:r>
            <a:r>
              <a:rPr lang="ru-RU" altLang="en-US" sz="1200" i="1" dirty="0" smtClean="0">
                <a:cs typeface="Times New Roman" panose="02020603050405020304" pitchFamily="18" charset="0"/>
              </a:rPr>
              <a:t>Buffalo</a:t>
            </a:r>
            <a:r>
              <a:rPr lang="ru-RU" altLang="en-US" sz="1200" i="1" dirty="0">
                <a:cs typeface="Times New Roman" panose="02020603050405020304" pitchFamily="18" charset="0"/>
              </a:rPr>
              <a:t>, </a:t>
            </a:r>
            <a:r>
              <a:rPr lang="en-US" altLang="en-US" sz="1200" i="1" dirty="0">
                <a:cs typeface="Times New Roman" panose="02020603050405020304" pitchFamily="18" charset="0"/>
              </a:rPr>
              <a:t>T</a:t>
            </a:r>
            <a:r>
              <a:rPr lang="ru-RU" altLang="en-US" sz="1200" i="1" dirty="0">
                <a:cs typeface="Times New Roman" panose="02020603050405020304" pitchFamily="18" charset="0"/>
              </a:rPr>
              <a:t>he State University of New York, Buffalo, NY 14260-3000</a:t>
            </a:r>
            <a:r>
              <a:rPr lang="en-US" altLang="en-US" sz="800" i="1" dirty="0"/>
              <a:t> 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99828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457700" y="2481023"/>
            <a:ext cx="2794000" cy="2095500"/>
            <a:chOff x="4457700" y="2481023"/>
            <a:chExt cx="2794000" cy="2095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2481023"/>
              <a:ext cx="2794000" cy="209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343525" y="3519248"/>
            <a:ext cx="2819400" cy="2114550"/>
            <a:chOff x="5343525" y="3519248"/>
            <a:chExt cx="2819400" cy="2114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525" y="3519248"/>
              <a:ext cx="2819400" cy="2114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480175" y="4491035"/>
            <a:ext cx="2578100" cy="1933575"/>
            <a:chOff x="6480175" y="4491035"/>
            <a:chExt cx="2578100" cy="1933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75" y="4491035"/>
              <a:ext cx="2578100" cy="19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|25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96102" y="2477182"/>
            <a:ext cx="2933700" cy="2200275"/>
            <a:chOff x="196102" y="2477182"/>
            <a:chExt cx="2933700" cy="2200275"/>
          </a:xfrm>
        </p:grpSpPr>
        <p:pic>
          <p:nvPicPr>
            <p:cNvPr id="1028" name="Picture 4" descr="https://quantum-dynamics-hub.github.io/libra/tutorials/tutorial_metropolis/data/piab/test2/distrib-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2" y="2477182"/>
              <a:ext cx="29337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952233" y="3517668"/>
            <a:ext cx="2873854" cy="2155391"/>
            <a:chOff x="952233" y="3517668"/>
            <a:chExt cx="2873854" cy="2155391"/>
          </a:xfrm>
        </p:grpSpPr>
        <p:pic>
          <p:nvPicPr>
            <p:cNvPr id="1030" name="Picture 6" descr="https://quantum-dynamics-hub.github.io/libra/tutorials/tutorial_metropolis/data/piab/test2/distrib-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33" y="3517668"/>
              <a:ext cx="2873854" cy="215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033377" y="4491035"/>
            <a:ext cx="2630449" cy="1972837"/>
            <a:chOff x="2033377" y="4491035"/>
            <a:chExt cx="2630449" cy="1972837"/>
          </a:xfrm>
        </p:grpSpPr>
        <p:pic>
          <p:nvPicPr>
            <p:cNvPr id="1032" name="Picture 8" descr="https://quantum-dynamics-hub.github.io/libra/tutorials/tutorial_metropolis/data/piab/test2/distrib-6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377" y="4491035"/>
              <a:ext cx="2630449" cy="197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22533" y="1511336"/>
                <a:ext cx="210474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𝑛𝑞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33" y="1511336"/>
                <a:ext cx="2104743" cy="582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23876" y="1568290"/>
                <a:ext cx="326666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76" y="1568290"/>
                <a:ext cx="3266663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flipH="1">
            <a:off x="1161869" y="913612"/>
            <a:ext cx="2826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Particle in a box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4890855" y="939767"/>
            <a:ext cx="362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Harmonic oscillator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2796" y="95744"/>
            <a:ext cx="5835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Initial conditions: Metropolis Sampling</a:t>
            </a:r>
            <a:endParaRPr lang="en-US" sz="2400" b="1" dirty="0"/>
          </a:p>
        </p:txBody>
      </p:sp>
      <p:pic>
        <p:nvPicPr>
          <p:cNvPr id="30" name="Picture 7" descr="Image result for ub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1378643" y="3467100"/>
            <a:ext cx="3203575" cy="2402681"/>
            <a:chOff x="876299" y="2436018"/>
            <a:chExt cx="3203575" cy="2402681"/>
          </a:xfrm>
        </p:grpSpPr>
        <p:pic>
          <p:nvPicPr>
            <p:cNvPr id="27" name="Picture 2" descr="https://quantum-dynamics-hub.github.io/libra/tutorials/tutorial_metropolis/data/ho/test1/distrib-7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99" y="2436018"/>
              <a:ext cx="3203575" cy="240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5229918" y="3467100"/>
            <a:ext cx="3330576" cy="2497932"/>
            <a:chOff x="4727574" y="2436018"/>
            <a:chExt cx="3330576" cy="2497932"/>
          </a:xfrm>
        </p:grpSpPr>
        <p:pic>
          <p:nvPicPr>
            <p:cNvPr id="31" name="Picture 4" descr="https://quantum-dynamics-hub.github.io/libra/tutorials/tutorial_metropolis/data/ho/test1/distrib-8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4" y="2436018"/>
              <a:ext cx="3330576" cy="249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21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00" y="963168"/>
            <a:ext cx="5934456" cy="2320204"/>
          </a:xfrm>
          <a:prstGeom prst="rect">
            <a:avLst/>
          </a:prstGeom>
        </p:spPr>
      </p:pic>
      <p:pic>
        <p:nvPicPr>
          <p:cNvPr id="5" name="Picture 24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0"/>
            <a:ext cx="2133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6"/>
          <p:cNvSpPr>
            <a:spLocks noGrp="1" noChangeArrowheads="1"/>
          </p:cNvSpPr>
          <p:nvPr>
            <p:ph type="title"/>
          </p:nvPr>
        </p:nvSpPr>
        <p:spPr>
          <a:xfrm>
            <a:off x="914400" y="1"/>
            <a:ext cx="6230004" cy="685800"/>
          </a:xfrm>
          <a:noFill/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Some other ideas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643" y="3842520"/>
            <a:ext cx="5586412" cy="2962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685801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Default &amp; Critical Parameters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19426" y="3373708"/>
            <a:ext cx="276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Type &amp; Amount of Output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82457" y="1355999"/>
            <a:ext cx="2163108" cy="45208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 smtClean="0"/>
              <a:t>Funds:</a:t>
            </a:r>
          </a:p>
        </p:txBody>
      </p:sp>
      <p:pic>
        <p:nvPicPr>
          <p:cNvPr id="58372" name="Picture 4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41" y="2298064"/>
            <a:ext cx="2330707" cy="93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1" descr="ccr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2636103"/>
            <a:ext cx="4071937" cy="533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5195093" y="1808084"/>
            <a:ext cx="343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Computing resources: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680952" y="106496"/>
            <a:ext cx="35621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/>
              <a:t>Acknowledgements</a:t>
            </a:r>
            <a:endParaRPr lang="en-US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96752" y="5488411"/>
            <a:ext cx="6132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Thank you! </a:t>
            </a:r>
            <a:r>
              <a:rPr lang="en-US" sz="4400" b="1" dirty="0" smtClean="0">
                <a:solidFill>
                  <a:srgbClr val="008000"/>
                </a:solidFill>
                <a:latin typeface="Gill Sans MT" panose="020B0502020104020203" pitchFamily="34" charset="0"/>
              </a:rPr>
              <a:t>Questions?</a:t>
            </a:r>
            <a:endParaRPr lang="en-US" sz="4400" b="1" dirty="0">
              <a:solidFill>
                <a:srgbClr val="008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2054" name="Picture 6" descr="Image result for ns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88" y="3811795"/>
            <a:ext cx="1157449" cy="116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44376" y="416399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OAC-NSF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457" y="2580761"/>
            <a:ext cx="163859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/>
              <a:t>UB startup</a:t>
            </a:r>
          </a:p>
        </p:txBody>
      </p:sp>
    </p:spTree>
    <p:extLst>
      <p:ext uri="{BB962C8B-B14F-4D97-AF65-F5344CB8AC3E}">
        <p14:creationId xmlns:p14="http://schemas.microsoft.com/office/powerpoint/2010/main" val="8190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6" y="550029"/>
            <a:ext cx="1684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42337" y="1475017"/>
            <a:ext cx="2564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>
                <a:solidFill>
                  <a:srgbClr val="0000FF"/>
                </a:solidFill>
              </a:rPr>
              <a:t>Sato et al. </a:t>
            </a:r>
            <a:r>
              <a:rPr lang="en-US" altLang="en-US" sz="1200" i="1" dirty="0">
                <a:solidFill>
                  <a:srgbClr val="0000FF"/>
                </a:solidFill>
              </a:rPr>
              <a:t>PCCP,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2018</a:t>
            </a:r>
            <a:r>
              <a:rPr lang="en-US" altLang="en-US" sz="1200" dirty="0">
                <a:solidFill>
                  <a:srgbClr val="0000FF"/>
                </a:solidFill>
              </a:rPr>
              <a:t>, 20, 25275.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562600" y="990600"/>
            <a:ext cx="21387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 err="1" smtClean="0">
                <a:solidFill>
                  <a:srgbClr val="0000FF"/>
                </a:solidFill>
              </a:rPr>
              <a:t>Akimov</a:t>
            </a:r>
            <a:r>
              <a:rPr lang="en-US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en-US" sz="1200" i="1" dirty="0">
                <a:solidFill>
                  <a:srgbClr val="0000FF"/>
                </a:solidFill>
              </a:rPr>
              <a:t>JCC,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2016</a:t>
            </a:r>
            <a:r>
              <a:rPr lang="en-US" altLang="en-US" sz="1200" dirty="0">
                <a:solidFill>
                  <a:srgbClr val="0000FF"/>
                </a:solidFill>
              </a:rPr>
              <a:t>, 37, </a:t>
            </a:r>
            <a:r>
              <a:rPr lang="en-US" altLang="en-US" sz="1200" dirty="0" smtClean="0">
                <a:solidFill>
                  <a:srgbClr val="0000FF"/>
                </a:solidFill>
              </a:rPr>
              <a:t>1626</a:t>
            </a:r>
            <a:endParaRPr lang="en-US" altLang="en-US" sz="12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54826" y="1237987"/>
            <a:ext cx="288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smtClean="0">
                <a:solidFill>
                  <a:srgbClr val="0000FF"/>
                </a:solidFill>
              </a:rPr>
              <a:t>Pradhan et al. </a:t>
            </a:r>
            <a:r>
              <a:rPr lang="en-US" altLang="en-US" sz="1200" i="1" dirty="0" smtClean="0">
                <a:solidFill>
                  <a:srgbClr val="0000FF"/>
                </a:solidFill>
              </a:rPr>
              <a:t>JPCM,</a:t>
            </a:r>
            <a:r>
              <a:rPr lang="en-US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en-US" sz="1200" b="1" dirty="0" smtClean="0">
                <a:solidFill>
                  <a:srgbClr val="0000FF"/>
                </a:solidFill>
              </a:rPr>
              <a:t>2018</a:t>
            </a:r>
            <a:r>
              <a:rPr lang="en-US" altLang="en-US" sz="1200" dirty="0" smtClean="0">
                <a:solidFill>
                  <a:srgbClr val="0000FF"/>
                </a:solidFill>
              </a:rPr>
              <a:t>, 30, 484002</a:t>
            </a:r>
            <a:endParaRPr lang="en-US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646812" y="67953"/>
            <a:ext cx="11865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Libra</a:t>
            </a:r>
            <a:endParaRPr lang="en-US" altLang="en-US" b="1" dirty="0"/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4800" y="1414724"/>
            <a:ext cx="4429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https://github.com/Quantum-Dynamics-Hub/libra-code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5755" y="697911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Alexey </a:t>
            </a:r>
            <a:r>
              <a:rPr lang="en-US" dirty="0" err="1" smtClean="0"/>
              <a:t>Akimov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4332" y="1789494"/>
            <a:ext cx="884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Focus on understanding/assessing methods – </a:t>
            </a:r>
            <a:r>
              <a:rPr lang="en-US" sz="1600" dirty="0" smtClean="0">
                <a:solidFill>
                  <a:srgbClr val="FF0000"/>
                </a:solidFill>
              </a:rPr>
              <a:t>methodology prototyping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</a:t>
            </a:r>
            <a:r>
              <a:rPr lang="en-US" sz="1600" dirty="0" smtClean="0">
                <a:solidFill>
                  <a:srgbClr val="0000FF"/>
                </a:solidFill>
              </a:rPr>
              <a:t>range of methods</a:t>
            </a:r>
            <a:r>
              <a:rPr lang="en-US" sz="1600" dirty="0" smtClean="0"/>
              <a:t>: fully quantum (grid), TSH</a:t>
            </a:r>
            <a:r>
              <a:rPr lang="en-US" sz="1600" dirty="0"/>
              <a:t>, Ehrenfest, </a:t>
            </a:r>
            <a:r>
              <a:rPr lang="en-US" sz="1600" dirty="0" err="1" smtClean="0"/>
              <a:t>wavepackets</a:t>
            </a:r>
            <a:r>
              <a:rPr lang="en-US" sz="1600" dirty="0" smtClean="0"/>
              <a:t>, decoherence </a:t>
            </a:r>
            <a:r>
              <a:rPr lang="en-US" sz="1600" dirty="0"/>
              <a:t>schemes</a:t>
            </a:r>
            <a:r>
              <a:rPr lang="en-US" sz="1600" dirty="0" smtClean="0"/>
              <a:t>, individual vs. coupled trajectories,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8000"/>
                </a:solidFill>
              </a:rPr>
              <a:t>Thin </a:t>
            </a:r>
            <a:r>
              <a:rPr lang="en-US" sz="1600" dirty="0">
                <a:solidFill>
                  <a:srgbClr val="008000"/>
                </a:solidFill>
              </a:rPr>
              <a:t>boundary between C++ and Python</a:t>
            </a:r>
            <a:r>
              <a:rPr lang="en-US" sz="1600" dirty="0"/>
              <a:t>, high </a:t>
            </a:r>
            <a:r>
              <a:rPr lang="en-US" sz="1600" dirty="0" smtClean="0"/>
              <a:t>modularity, model problems database,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Applications</a:t>
            </a:r>
            <a:r>
              <a:rPr lang="en-US" sz="1600" dirty="0" smtClean="0"/>
              <a:t>: molecular, condensed matter, NBRA and beyond, model and atomistic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Interfaces</a:t>
            </a:r>
            <a:r>
              <a:rPr lang="en-US" sz="1600" dirty="0" smtClean="0"/>
              <a:t> with: QE, </a:t>
            </a:r>
            <a:r>
              <a:rPr lang="en-US" sz="1600" dirty="0" err="1" smtClean="0"/>
              <a:t>ErgoSCF</a:t>
            </a:r>
            <a:r>
              <a:rPr lang="en-US" sz="1600" dirty="0" smtClean="0"/>
              <a:t>, DFTB+, GAMESS, Gaussian, built-in 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Additional functionality</a:t>
            </a:r>
            <a:r>
              <a:rPr lang="en-US" sz="1600" dirty="0" smtClean="0"/>
              <a:t>: versatile analysis and auxiliary tools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114800"/>
            <a:ext cx="4010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Languages: C++,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Code documentation: </a:t>
            </a:r>
            <a:r>
              <a:rPr lang="en-US" sz="1600" dirty="0" smtClean="0">
                <a:solidFill>
                  <a:srgbClr val="008000"/>
                </a:solidFill>
              </a:rPr>
              <a:t>extensive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Tutorials and user documentation: </a:t>
            </a:r>
            <a:r>
              <a:rPr lang="en-US" sz="1600" dirty="0" smtClean="0">
                <a:solidFill>
                  <a:srgbClr val="008000"/>
                </a:solidFill>
              </a:rPr>
              <a:t>extensive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Testing: some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License: GNU GPL 3.0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3735" r="13992" b="7996"/>
          <a:stretch/>
        </p:blipFill>
        <p:spPr>
          <a:xfrm>
            <a:off x="3475091" y="3803906"/>
            <a:ext cx="2518500" cy="145389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47494" y="5686781"/>
            <a:ext cx="578549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Numerous Tutorials and Examples (e.g. </a:t>
            </a:r>
            <a:r>
              <a:rPr lang="en-US" sz="1400" dirty="0" err="1" smtClean="0"/>
              <a:t>Jupyter</a:t>
            </a:r>
            <a:r>
              <a:rPr lang="en-US" sz="1400" dirty="0" smtClean="0"/>
              <a:t> Notebooks)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Forum </a:t>
            </a: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://groups.google.com/forum/#!</a:t>
            </a:r>
            <a:r>
              <a:rPr lang="en-US" sz="1400" dirty="0" smtClean="0">
                <a:hlinkClick r:id="rId5"/>
              </a:rPr>
              <a:t>forum/quantum-dynamics-hub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MolSSI</a:t>
            </a:r>
            <a:r>
              <a:rPr lang="en-US" sz="1400" dirty="0" smtClean="0"/>
              <a:t> workshop materials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04" y="3833421"/>
            <a:ext cx="2740195" cy="15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8"/>
          <p:cNvSpPr txBox="1">
            <a:spLocks noChangeArrowheads="1"/>
          </p:cNvSpPr>
          <p:nvPr/>
        </p:nvSpPr>
        <p:spPr bwMode="auto">
          <a:xfrm>
            <a:off x="2971833" y="76200"/>
            <a:ext cx="30796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 smtClean="0"/>
              <a:t>Libra philosophy</a:t>
            </a:r>
            <a:endParaRPr lang="en-US" altLang="en-US" sz="2800" b="1" dirty="0"/>
          </a:p>
        </p:txBody>
      </p:sp>
      <p:sp>
        <p:nvSpPr>
          <p:cNvPr id="29702" name="Text Box 34"/>
          <p:cNvSpPr txBox="1">
            <a:spLocks noChangeArrowheads="1"/>
          </p:cNvSpPr>
          <p:nvPr/>
        </p:nvSpPr>
        <p:spPr bwMode="auto">
          <a:xfrm>
            <a:off x="3379228" y="864950"/>
            <a:ext cx="453201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0000FF"/>
                </a:solidFill>
              </a:rPr>
              <a:t>Maximize and simplify the re-use, OOP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0000FF"/>
                </a:solidFill>
              </a:rPr>
              <a:t>A variety of methods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28350" y="6110328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C00000"/>
                </a:solidFill>
              </a:rPr>
              <a:t>Use with model problems and atomistic simulations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C00000"/>
                </a:solidFill>
              </a:rPr>
              <a:t>Python – for convenience, C++ - for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8704" y="1600200"/>
            <a:ext cx="161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versatile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0335" y="584541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“methodology prototyping”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8224" y="836923"/>
            <a:ext cx="161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modular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17" name="Picture 11" descr="movi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84" y="1949654"/>
            <a:ext cx="1455022" cy="109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202697" y="1553216"/>
            <a:ext cx="280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 TD-SE integration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10" y="4851258"/>
            <a:ext cx="984409" cy="8276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16" y="4810037"/>
            <a:ext cx="1082470" cy="91006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536919" y="5079556"/>
            <a:ext cx="366086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0582" r="33629" b="20303"/>
          <a:stretch/>
        </p:blipFill>
        <p:spPr>
          <a:xfrm>
            <a:off x="7920537" y="4655326"/>
            <a:ext cx="1053580" cy="11699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15362" r="33479" b="18717"/>
          <a:stretch/>
        </p:blipFill>
        <p:spPr>
          <a:xfrm>
            <a:off x="6644634" y="4910240"/>
            <a:ext cx="1036331" cy="8338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0" y="4855555"/>
            <a:ext cx="1214193" cy="9100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98087" y="4462276"/>
            <a:ext cx="203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Lattice Monte Carlo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45807" y="444566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Rigid body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11929" y="4494742"/>
            <a:ext cx="211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Classical MD </a:t>
            </a:r>
          </a:p>
        </p:txBody>
      </p:sp>
      <p:pic>
        <p:nvPicPr>
          <p:cNvPr id="29" name="Picture 2" descr="fmo_0_iso_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r="20165"/>
          <a:stretch/>
        </p:blipFill>
        <p:spPr bwMode="auto">
          <a:xfrm>
            <a:off x="2964852" y="3503066"/>
            <a:ext cx="890784" cy="83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 descr="fmo_3_iso_0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3" r="18239"/>
          <a:stretch/>
        </p:blipFill>
        <p:spPr bwMode="auto">
          <a:xfrm>
            <a:off x="1784858" y="3439364"/>
            <a:ext cx="10287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ight Arrow 30"/>
          <p:cNvSpPr/>
          <p:nvPr/>
        </p:nvSpPr>
        <p:spPr>
          <a:xfrm>
            <a:off x="2662264" y="3686515"/>
            <a:ext cx="366086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49961" y="3083131"/>
            <a:ext cx="35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TSH with atomistic systems</a:t>
            </a:r>
          </a:p>
        </p:txBody>
      </p:sp>
      <p:pic>
        <p:nvPicPr>
          <p:cNvPr id="33" name="Picture 10" descr="movie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78" y="1858252"/>
            <a:ext cx="1597030" cy="11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8" descr="popula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69" y="1915538"/>
            <a:ext cx="1495818" cy="112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9089" y="1907276"/>
            <a:ext cx="1543856" cy="11578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770466" y="1537944"/>
            <a:ext cx="25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Ehrenfest</a:t>
            </a:r>
            <a:r>
              <a:rPr lang="en-US" dirty="0" smtClean="0"/>
              <a:t> &amp; TSH methods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10" y="3450028"/>
            <a:ext cx="1618504" cy="99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C2A156-30DD-422F-9EEB-B4424CB6F7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0526" y="3412491"/>
            <a:ext cx="1674098" cy="1032621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6946051" y="3767871"/>
            <a:ext cx="366086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1854" y="3088741"/>
            <a:ext cx="31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Entangled trajectories methods</a:t>
            </a:r>
            <a:endParaRPr lang="en-US" dirty="0"/>
          </a:p>
        </p:txBody>
      </p:sp>
      <p:pic>
        <p:nvPicPr>
          <p:cNvPr id="41" name="Picture 40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05" y="3486594"/>
            <a:ext cx="1211743" cy="908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1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  <p:bldP spid="18" grpId="0"/>
      <p:bldP spid="21" grpId="0" animBg="1"/>
      <p:bldP spid="26" grpId="0"/>
      <p:bldP spid="27" grpId="0"/>
      <p:bldP spid="28" grpId="0"/>
      <p:bldP spid="31" grpId="0" animBg="1"/>
      <p:bldP spid="32" grpId="0"/>
      <p:bldP spid="36" grpId="0"/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7" y="4572000"/>
            <a:ext cx="1662915" cy="1288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22658"/>
            <a:ext cx="2160898" cy="1352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0650" y="7581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2D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3641" y="742616"/>
            <a:ext cx="263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2D heterojunctions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00156"/>
            <a:ext cx="1433397" cy="15882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399" y="3464292"/>
            <a:ext cx="291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Organic heterojunctions</a:t>
            </a:r>
            <a:endParaRPr lang="en-US" dirty="0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2"/>
          <a:stretch>
            <a:fillRect/>
          </a:stretch>
        </p:blipFill>
        <p:spPr bwMode="auto">
          <a:xfrm>
            <a:off x="7239000" y="1534991"/>
            <a:ext cx="1257827" cy="16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86854" y="3383678"/>
            <a:ext cx="342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Quantum Dots &amp; Molecules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25159" y="3367575"/>
            <a:ext cx="18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</a:t>
            </a:r>
            <a:r>
              <a:rPr lang="en-US" b="1" dirty="0" smtClean="0">
                <a:solidFill>
                  <a:srgbClr val="0000FF"/>
                </a:solidFill>
              </a:rPr>
              <a:t>erovskites</a:t>
            </a:r>
            <a:endParaRPr lang="en-US" dirty="0"/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955" y="5568183"/>
            <a:ext cx="939542" cy="123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C71BE-76AB-41B1-92BE-7EFB12BF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130" y="4335121"/>
            <a:ext cx="1498008" cy="1178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B802EC-5F5B-4971-9143-069A200D7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175" y="5490108"/>
            <a:ext cx="1369697" cy="13103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8887" y="4404932"/>
            <a:ext cx="1705702" cy="1038078"/>
          </a:xfrm>
          <a:prstGeom prst="rect">
            <a:avLst/>
          </a:prstGeom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98" y="4172487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381000" y="34831"/>
            <a:ext cx="6858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Libra &amp; </a:t>
            </a:r>
            <a:r>
              <a:rPr lang="en-US" altLang="en-US" sz="2400" b="1" dirty="0" err="1" smtClean="0"/>
              <a:t>Pyxaid</a:t>
            </a:r>
            <a:r>
              <a:rPr lang="en-US" altLang="en-US" sz="2400" b="1" dirty="0" smtClean="0"/>
              <a:t> for Energy Materials</a:t>
            </a:r>
            <a:endParaRPr lang="en-US" alt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914400" y="1179996"/>
            <a:ext cx="2799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/>
              <a:t>Long el al. </a:t>
            </a:r>
            <a:r>
              <a:rPr lang="en-US" sz="1200" i="1" dirty="0" smtClean="0"/>
              <a:t>JPCL</a:t>
            </a:r>
            <a:r>
              <a:rPr lang="en-US" sz="1200" dirty="0" smtClean="0"/>
              <a:t> </a:t>
            </a:r>
            <a:r>
              <a:rPr lang="en-US" sz="1200" b="1" dirty="0"/>
              <a:t>2016</a:t>
            </a:r>
            <a:r>
              <a:rPr lang="en-US" sz="1200" dirty="0"/>
              <a:t>, </a:t>
            </a:r>
            <a:r>
              <a:rPr lang="en-US" sz="1200" i="1" dirty="0"/>
              <a:t>7</a:t>
            </a:r>
            <a:r>
              <a:rPr lang="en-US" sz="1200" dirty="0"/>
              <a:t>, </a:t>
            </a:r>
            <a:r>
              <a:rPr lang="en-US" sz="1200" dirty="0" smtClean="0"/>
              <a:t>653.</a:t>
            </a:r>
            <a:endParaRPr lang="en-US" sz="1200" dirty="0">
              <a:effectLst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5385097" y="1141962"/>
            <a:ext cx="3533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en-US" sz="1200" dirty="0" smtClean="0">
                <a:latin typeface="Helvetica" panose="020B0604020202020204" pitchFamily="34" charset="0"/>
              </a:rPr>
              <a:t>Nijamudheen, A.; AVA </a:t>
            </a:r>
            <a:r>
              <a:rPr lang="de-DE" altLang="en-US" sz="1200" i="1" dirty="0" smtClean="0">
                <a:latin typeface="Helvetica" panose="020B0604020202020204" pitchFamily="34" charset="0"/>
              </a:rPr>
              <a:t>JPCC</a:t>
            </a:r>
            <a:r>
              <a:rPr lang="de-DE" altLang="en-US" sz="1200" dirty="0">
                <a:latin typeface="Helvetica" panose="020B0604020202020204" pitchFamily="34" charset="0"/>
              </a:rPr>
              <a:t>, </a:t>
            </a:r>
            <a:r>
              <a:rPr lang="de-DE" altLang="en-US" sz="1200" b="1" dirty="0">
                <a:latin typeface="Helvetica" panose="020B0604020202020204" pitchFamily="34" charset="0"/>
              </a:rPr>
              <a:t>2017</a:t>
            </a:r>
            <a:r>
              <a:rPr lang="de-DE" altLang="en-US" sz="1200" dirty="0">
                <a:latin typeface="Helvetica" panose="020B0604020202020204" pitchFamily="34" charset="0"/>
              </a:rPr>
              <a:t>, </a:t>
            </a:r>
            <a:r>
              <a:rPr lang="de-DE" altLang="en-US" sz="1200" i="1" dirty="0">
                <a:latin typeface="Helvetica" panose="020B0604020202020204" pitchFamily="34" charset="0"/>
              </a:rPr>
              <a:t>121,</a:t>
            </a:r>
            <a:r>
              <a:rPr lang="de-DE" altLang="en-US" sz="1200" dirty="0">
                <a:latin typeface="Helvetica" panose="020B0604020202020204" pitchFamily="34" charset="0"/>
              </a:rPr>
              <a:t> 6520</a:t>
            </a:r>
            <a:endParaRPr lang="en-US" altLang="en-US" sz="1200" dirty="0"/>
          </a:p>
        </p:txBody>
      </p:sp>
      <p:pic>
        <p:nvPicPr>
          <p:cNvPr id="28" name="Picture 15" descr="normal.img-002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53108"/>
          <a:stretch/>
        </p:blipFill>
        <p:spPr bwMode="auto">
          <a:xfrm>
            <a:off x="134415" y="1722658"/>
            <a:ext cx="2288977" cy="140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34415" y="3953000"/>
            <a:ext cx="2564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/>
              <a:t>Sato et al. </a:t>
            </a:r>
            <a:r>
              <a:rPr lang="en-US" altLang="en-US" sz="1200" i="1" dirty="0"/>
              <a:t>PCCP,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2018</a:t>
            </a:r>
            <a:r>
              <a:rPr lang="en-US" altLang="en-US" sz="1200" dirty="0"/>
              <a:t>, 20, 25275.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21629" y="4127933"/>
            <a:ext cx="2898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smtClean="0"/>
              <a:t>Pradhan et al. </a:t>
            </a:r>
            <a:r>
              <a:rPr lang="en-US" altLang="en-US" sz="1200" i="1" dirty="0" smtClean="0"/>
              <a:t>JPCM,</a:t>
            </a:r>
            <a:r>
              <a:rPr lang="en-US" altLang="en-US" sz="1200" dirty="0" smtClean="0"/>
              <a:t> </a:t>
            </a:r>
            <a:r>
              <a:rPr lang="en-US" altLang="en-US" sz="1200" b="1" dirty="0" smtClean="0"/>
              <a:t>2018</a:t>
            </a:r>
            <a:r>
              <a:rPr lang="en-US" altLang="en-US" sz="1200" dirty="0" smtClean="0"/>
              <a:t>, 30, 484002</a:t>
            </a:r>
            <a:endParaRPr lang="en-US" altLang="en-US" sz="1200" dirty="0"/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6221629" y="3815365"/>
            <a:ext cx="27472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Lin, Y</a:t>
            </a:r>
            <a:r>
              <a:rPr lang="en-US" altLang="en-US" sz="1200" dirty="0" smtClean="0"/>
              <a:t>.; AVA </a:t>
            </a:r>
            <a:r>
              <a:rPr lang="en-US" altLang="en-US" sz="1200" i="1" dirty="0" smtClean="0"/>
              <a:t>JPCA</a:t>
            </a:r>
            <a:r>
              <a:rPr lang="en-US" altLang="en-US" sz="1200" i="1" dirty="0"/>
              <a:t>. </a:t>
            </a:r>
            <a:r>
              <a:rPr lang="en-US" altLang="en-US" sz="1200" b="1" dirty="0" smtClean="0"/>
              <a:t>2016</a:t>
            </a:r>
            <a:r>
              <a:rPr lang="en-US" altLang="en-US" sz="1200" dirty="0"/>
              <a:t>, 120, 9028</a:t>
            </a:r>
          </a:p>
        </p:txBody>
      </p:sp>
      <p:sp>
        <p:nvSpPr>
          <p:cNvPr id="33" name="TextBox 18"/>
          <p:cNvSpPr txBox="1">
            <a:spLocks noChangeArrowheads="1"/>
          </p:cNvSpPr>
          <p:nvPr/>
        </p:nvSpPr>
        <p:spPr bwMode="auto">
          <a:xfrm>
            <a:off x="2947960" y="3860014"/>
            <a:ext cx="29785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dirty="0" err="1" smtClean="0"/>
              <a:t>Nijamudheen</a:t>
            </a:r>
            <a:r>
              <a:rPr lang="en-US" sz="1200" dirty="0" smtClean="0"/>
              <a:t>, A.; AVA </a:t>
            </a:r>
            <a:r>
              <a:rPr lang="en-US" sz="1200" i="1" dirty="0" smtClean="0"/>
              <a:t>JPCL</a:t>
            </a:r>
            <a:r>
              <a:rPr lang="en-US" sz="1200" dirty="0" smtClean="0"/>
              <a:t> </a:t>
            </a:r>
            <a:r>
              <a:rPr lang="en-US" sz="1200" b="1" dirty="0"/>
              <a:t>2018</a:t>
            </a:r>
            <a:r>
              <a:rPr lang="en-US" sz="1200" dirty="0"/>
              <a:t>, </a:t>
            </a:r>
            <a:r>
              <a:rPr lang="en-US" sz="1200" i="1" dirty="0" smtClean="0"/>
              <a:t>9</a:t>
            </a:r>
            <a:r>
              <a:rPr lang="en-US" sz="1200" dirty="0" smtClean="0"/>
              <a:t>, 248</a:t>
            </a:r>
            <a:endParaRPr lang="en-US" sz="1200" dirty="0"/>
          </a:p>
        </p:txBody>
      </p:sp>
      <p:pic>
        <p:nvPicPr>
          <p:cNvPr id="34" name="Picture 33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58" y="5002077"/>
            <a:ext cx="2288684" cy="17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2" descr="qd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3972" r="24890" b="5484"/>
          <a:stretch>
            <a:fillRect/>
          </a:stretch>
        </p:blipFill>
        <p:spPr bwMode="auto">
          <a:xfrm>
            <a:off x="7702866" y="5471315"/>
            <a:ext cx="1302629" cy="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7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" y="1066800"/>
            <a:ext cx="3352800" cy="42052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ext Box 8"/>
          <p:cNvSpPr txBox="1">
            <a:spLocks noChangeArrowheads="1"/>
          </p:cNvSpPr>
          <p:nvPr/>
        </p:nvSpPr>
        <p:spPr bwMode="auto">
          <a:xfrm>
            <a:off x="1613801" y="146269"/>
            <a:ext cx="55370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C++/Python Interoperability</a:t>
            </a:r>
            <a:endParaRPr lang="en-US" altLang="en-US" b="1" dirty="0"/>
          </a:p>
        </p:txBody>
      </p:sp>
      <p:pic>
        <p:nvPicPr>
          <p:cNvPr id="1536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609600" y="6096000"/>
            <a:ext cx="3043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C++ codes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7108031" y="5276850"/>
            <a:ext cx="388938" cy="8191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5410200" y="6096000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Python codes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4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 Box 35"/>
          <p:cNvSpPr txBox="1">
            <a:spLocks noChangeArrowheads="1"/>
          </p:cNvSpPr>
          <p:nvPr/>
        </p:nvSpPr>
        <p:spPr bwMode="auto">
          <a:xfrm>
            <a:off x="838200" y="1143000"/>
            <a:ext cx="2133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C++ 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38800" y="1066800"/>
            <a:ext cx="3352800" cy="4210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388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3" name="Text Box 35"/>
          <p:cNvSpPr txBox="1">
            <a:spLocks noChangeArrowheads="1"/>
          </p:cNvSpPr>
          <p:nvPr/>
        </p:nvSpPr>
        <p:spPr bwMode="auto">
          <a:xfrm>
            <a:off x="6248400" y="1143000"/>
            <a:ext cx="23415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Python layer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4325" y="1981200"/>
            <a:ext cx="2770075" cy="1409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4125243" y="1042138"/>
            <a:ext cx="381000" cy="255439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248400" y="3569274"/>
            <a:ext cx="2286000" cy="1600200"/>
            <a:chOff x="5715000" y="2895600"/>
            <a:chExt cx="2286000" cy="1600200"/>
          </a:xfrm>
        </p:grpSpPr>
        <p:sp>
          <p:nvSpPr>
            <p:cNvPr id="24" name="Rectangle 23"/>
            <p:cNvSpPr/>
            <p:nvPr/>
          </p:nvSpPr>
          <p:spPr>
            <a:xfrm>
              <a:off x="5715000" y="28956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7" name="Text Box 35"/>
            <p:cNvSpPr txBox="1">
              <a:spLocks noChangeArrowheads="1"/>
            </p:cNvSpPr>
            <p:nvPr/>
          </p:nvSpPr>
          <p:spPr bwMode="auto">
            <a:xfrm>
              <a:off x="5943600" y="3657600"/>
              <a:ext cx="1960563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Prototype and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 Test (Discover)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895600"/>
              <a:ext cx="22860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9" name="Text Box 35"/>
            <p:cNvSpPr txBox="1">
              <a:spLocks noChangeArrowheads="1"/>
            </p:cNvSpPr>
            <p:nvPr/>
          </p:nvSpPr>
          <p:spPr bwMode="auto">
            <a:xfrm>
              <a:off x="6019800" y="2895600"/>
              <a:ext cx="156368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 err="1">
                  <a:solidFill>
                    <a:srgbClr val="002060"/>
                  </a:solidFill>
                </a:rPr>
                <a:t>libra_py</a:t>
              </a:r>
              <a:endParaRPr lang="en-US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>
          <a:xfrm rot="5400000">
            <a:off x="4677456" y="3352797"/>
            <a:ext cx="381000" cy="276088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634331" y="5272088"/>
            <a:ext cx="388938" cy="823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70932" y="4823213"/>
            <a:ext cx="172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Translate code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 rot="5400000">
            <a:off x="4597824" y="1906242"/>
            <a:ext cx="381000" cy="2601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934506" y="3391525"/>
            <a:ext cx="1342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Call by C++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9135" y="2791179"/>
            <a:ext cx="2730439" cy="713691"/>
            <a:chOff x="6089135" y="2791179"/>
            <a:chExt cx="2730439" cy="713691"/>
          </a:xfrm>
        </p:grpSpPr>
        <p:sp>
          <p:nvSpPr>
            <p:cNvPr id="4" name="Rectangle 3"/>
            <p:cNvSpPr/>
            <p:nvPr/>
          </p:nvSpPr>
          <p:spPr>
            <a:xfrm>
              <a:off x="6089135" y="2791179"/>
              <a:ext cx="2730439" cy="7136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9135" y="2791179"/>
              <a:ext cx="2684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User-Customized &amp; Library</a:t>
              </a:r>
            </a:p>
            <a:p>
              <a:pPr algn="ctr"/>
              <a:r>
                <a:rPr lang="en-US" dirty="0" smtClean="0"/>
                <a:t>Python functions</a:t>
              </a:r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2400" y="3654601"/>
            <a:ext cx="12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Eigen 3</a:t>
            </a:r>
            <a:endParaRPr lang="en-US" sz="2800" b="1" dirty="0"/>
          </a:p>
        </p:txBody>
      </p:sp>
      <p:pic>
        <p:nvPicPr>
          <p:cNvPr id="30" name="Picture 2" descr="Image result for eigen3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2" y="4102674"/>
            <a:ext cx="1079957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boost c++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01" y="2484157"/>
            <a:ext cx="1796641" cy="6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1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4" grpId="0" animBg="1"/>
      <p:bldP spid="15368" grpId="0"/>
      <p:bldP spid="23" grpId="0" animBg="1"/>
      <p:bldP spid="8" grpId="0" animBg="1"/>
      <p:bldP spid="17" grpId="0" animBg="1"/>
      <p:bldP spid="27" grpId="0" animBg="1"/>
      <p:bldP spid="3" grpId="0"/>
      <p:bldP spid="26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760889" y="76200"/>
            <a:ext cx="27142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API Diversity</a:t>
            </a:r>
            <a:endParaRPr lang="en-US" altLang="en-US" b="1" dirty="0"/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300" y="880325"/>
            <a:ext cx="815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The goal is to suite the </a:t>
            </a:r>
            <a:r>
              <a:rPr lang="en-US" sz="1600" b="1" dirty="0" smtClean="0">
                <a:solidFill>
                  <a:srgbClr val="FF0000"/>
                </a:solidFill>
              </a:rPr>
              <a:t>use cases at various levels of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Find a balance between </a:t>
            </a:r>
            <a:r>
              <a:rPr lang="en-US" sz="1600" b="1" dirty="0" smtClean="0">
                <a:solidFill>
                  <a:srgbClr val="0000FF"/>
                </a:solidFill>
              </a:rPr>
              <a:t>simplicity</a:t>
            </a:r>
            <a:r>
              <a:rPr lang="en-US" sz="1600" dirty="0" smtClean="0"/>
              <a:t> and </a:t>
            </a:r>
            <a:r>
              <a:rPr lang="en-US" sz="1600" b="1" dirty="0" smtClean="0">
                <a:solidFill>
                  <a:srgbClr val="008000"/>
                </a:solidFill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Mix of </a:t>
            </a:r>
            <a:r>
              <a:rPr lang="en-US" sz="1600" b="1" dirty="0" smtClean="0">
                <a:solidFill>
                  <a:srgbClr val="0000FF"/>
                </a:solidFill>
              </a:rPr>
              <a:t>function-oriented</a:t>
            </a:r>
            <a:r>
              <a:rPr lang="en-US" sz="1600" dirty="0" smtClean="0"/>
              <a:t> and </a:t>
            </a:r>
            <a:r>
              <a:rPr lang="en-US" sz="1600" b="1" dirty="0" smtClean="0">
                <a:solidFill>
                  <a:srgbClr val="008000"/>
                </a:solidFill>
              </a:rPr>
              <a:t>object-oriented</a:t>
            </a:r>
            <a:r>
              <a:rPr lang="en-US" sz="1600" dirty="0" smtClean="0"/>
              <a:t> functionality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895601" y="1808846"/>
            <a:ext cx="6172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double </a:t>
            </a:r>
            <a:r>
              <a:rPr lang="en-US" sz="1400" dirty="0" err="1">
                <a:solidFill>
                  <a:srgbClr val="0000FF"/>
                </a:solidFill>
              </a:rPr>
              <a:t>gaussian_overlap</a:t>
            </a:r>
            <a:r>
              <a:rPr lang="en-US" sz="1400" dirty="0"/>
              <a:t>( AO* </a:t>
            </a:r>
            <a:r>
              <a:rPr lang="en-US" sz="1400" dirty="0" err="1"/>
              <a:t>AOa</a:t>
            </a:r>
            <a:r>
              <a:rPr lang="en-US" sz="1400" dirty="0"/>
              <a:t>, AO* </a:t>
            </a:r>
            <a:r>
              <a:rPr lang="en-US" sz="1400" dirty="0" err="1"/>
              <a:t>AOb,int</a:t>
            </a:r>
            <a:r>
              <a:rPr lang="en-US" sz="1400" dirty="0"/>
              <a:t> </a:t>
            </a:r>
            <a:r>
              <a:rPr lang="en-US" sz="1400" dirty="0" err="1"/>
              <a:t>is_normalize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is_derivs</a:t>
            </a:r>
            <a:r>
              <a:rPr lang="en-US" sz="1400" dirty="0"/>
              <a:t>,  VECTOR&amp; </a:t>
            </a:r>
            <a:r>
              <a:rPr lang="en-US" sz="1400" dirty="0" err="1"/>
              <a:t>dIdA</a:t>
            </a:r>
            <a:r>
              <a:rPr lang="en-US" sz="1400" dirty="0"/>
              <a:t>, VECTOR&amp; </a:t>
            </a:r>
            <a:r>
              <a:rPr lang="en-US" sz="1400" dirty="0" err="1"/>
              <a:t>dIdB</a:t>
            </a:r>
            <a:r>
              <a:rPr lang="en-US" sz="1400" dirty="0"/>
              <a:t>, vector&lt;double*&gt;&amp; </a:t>
            </a:r>
            <a:r>
              <a:rPr lang="en-US" sz="1400" dirty="0" err="1"/>
              <a:t>auxd,int</a:t>
            </a:r>
            <a:r>
              <a:rPr lang="en-US" sz="1400" dirty="0"/>
              <a:t> </a:t>
            </a:r>
            <a:r>
              <a:rPr lang="en-US" sz="1400" dirty="0" err="1"/>
              <a:t>n_aux</a:t>
            </a:r>
            <a:r>
              <a:rPr lang="en-US" sz="1400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smtClean="0"/>
              <a:t>double </a:t>
            </a:r>
            <a:r>
              <a:rPr lang="en-US" sz="1400" dirty="0" err="1">
                <a:solidFill>
                  <a:srgbClr val="0000FF"/>
                </a:solidFill>
              </a:rPr>
              <a:t>gaussian_overlap</a:t>
            </a:r>
            <a:r>
              <a:rPr lang="en-US" sz="1400" dirty="0"/>
              <a:t>( AO* </a:t>
            </a:r>
            <a:r>
              <a:rPr lang="en-US" sz="1400" dirty="0" err="1"/>
              <a:t>AOa</a:t>
            </a:r>
            <a:r>
              <a:rPr lang="en-US" sz="1400" dirty="0"/>
              <a:t>, AO* </a:t>
            </a:r>
            <a:r>
              <a:rPr lang="en-US" sz="1400" dirty="0" err="1"/>
              <a:t>AOb,int</a:t>
            </a:r>
            <a:r>
              <a:rPr lang="en-US" sz="1400" dirty="0"/>
              <a:t> </a:t>
            </a:r>
            <a:r>
              <a:rPr lang="en-US" sz="1400" dirty="0" err="1"/>
              <a:t>is_normalize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is_derivs</a:t>
            </a:r>
            <a:r>
              <a:rPr lang="en-US" sz="1400" dirty="0"/>
              <a:t>, VECTOR&amp; </a:t>
            </a:r>
            <a:r>
              <a:rPr lang="en-US" sz="1400" dirty="0" err="1"/>
              <a:t>dIdA</a:t>
            </a:r>
            <a:r>
              <a:rPr lang="en-US" sz="1400" dirty="0"/>
              <a:t>, VECTOR&amp; </a:t>
            </a:r>
            <a:r>
              <a:rPr lang="en-US" sz="1400" dirty="0" err="1"/>
              <a:t>dIdB</a:t>
            </a:r>
            <a:r>
              <a:rPr lang="en-US" sz="1400" dirty="0"/>
              <a:t> </a:t>
            </a:r>
            <a:r>
              <a:rPr lang="en-US" sz="1400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smtClean="0"/>
              <a:t>double </a:t>
            </a:r>
            <a:r>
              <a:rPr lang="en-US" sz="1400" dirty="0" err="1">
                <a:solidFill>
                  <a:srgbClr val="0000FF"/>
                </a:solidFill>
              </a:rPr>
              <a:t>gaussian_overlap</a:t>
            </a:r>
            <a:r>
              <a:rPr lang="en-US" sz="1400" dirty="0"/>
              <a:t>(AO* </a:t>
            </a:r>
            <a:r>
              <a:rPr lang="en-US" sz="1400" dirty="0" err="1"/>
              <a:t>AOa</a:t>
            </a:r>
            <a:r>
              <a:rPr lang="en-US" sz="1400" dirty="0"/>
              <a:t>, AO* </a:t>
            </a:r>
            <a:r>
              <a:rPr lang="en-US" sz="1400" dirty="0" err="1"/>
              <a:t>AOb,int</a:t>
            </a:r>
            <a:r>
              <a:rPr lang="en-US" sz="1400" dirty="0"/>
              <a:t> </a:t>
            </a:r>
            <a:r>
              <a:rPr lang="en-US" sz="1400" dirty="0" err="1"/>
              <a:t>is_normalize</a:t>
            </a:r>
            <a:r>
              <a:rPr lang="en-US" sz="1400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smtClean="0"/>
              <a:t>double </a:t>
            </a:r>
            <a:r>
              <a:rPr lang="en-US" sz="1400" dirty="0" err="1">
                <a:solidFill>
                  <a:srgbClr val="0000FF"/>
                </a:solidFill>
              </a:rPr>
              <a:t>gaussian_overlap</a:t>
            </a:r>
            <a:r>
              <a:rPr lang="en-US" sz="1400" dirty="0"/>
              <a:t>(AO* </a:t>
            </a:r>
            <a:r>
              <a:rPr lang="en-US" sz="1400" dirty="0" err="1"/>
              <a:t>AOa</a:t>
            </a:r>
            <a:r>
              <a:rPr lang="en-US" sz="1400" dirty="0"/>
              <a:t>, AO* </a:t>
            </a:r>
            <a:r>
              <a:rPr lang="en-US" sz="1400" dirty="0" err="1"/>
              <a:t>AOb</a:t>
            </a:r>
            <a:r>
              <a:rPr lang="en-US" sz="1400" dirty="0"/>
              <a:t>);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061023" y="2243404"/>
            <a:ext cx="552450" cy="1215302"/>
          </a:xfrm>
          <a:prstGeom prst="downArrow">
            <a:avLst/>
          </a:prstGeom>
          <a:gradFill>
            <a:gsLst>
              <a:gs pos="0">
                <a:srgbClr val="008000"/>
              </a:gs>
              <a:gs pos="100000">
                <a:srgbClr val="FFFF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189411" y="1809118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Developer/Efficiency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9411" y="3492883"/>
            <a:ext cx="242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User/Convenience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82591" y="5031226"/>
            <a:ext cx="381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g1 </a:t>
            </a:r>
            <a:r>
              <a:rPr lang="pt-BR" sz="1400" dirty="0"/>
              <a:t>= PrimitiveG()</a:t>
            </a:r>
          </a:p>
          <a:p>
            <a:r>
              <a:rPr lang="pt-BR" sz="1400" dirty="0" smtClean="0"/>
              <a:t>g2 </a:t>
            </a:r>
            <a:r>
              <a:rPr lang="pt-BR" sz="1400" dirty="0"/>
              <a:t>= PrimitiveG()</a:t>
            </a:r>
          </a:p>
          <a:p>
            <a:r>
              <a:rPr lang="pt-BR" sz="1400" dirty="0" smtClean="0"/>
              <a:t>g1.init(n1,m1,k1</a:t>
            </a:r>
            <a:r>
              <a:rPr lang="pt-BR" sz="1400" dirty="0"/>
              <a:t>, a1, </a:t>
            </a:r>
            <a:r>
              <a:rPr lang="pt-BR" sz="1400" dirty="0" smtClean="0"/>
              <a:t>VECTOR(x1, y1, z1))</a:t>
            </a:r>
            <a:endParaRPr lang="pt-BR" sz="1400" dirty="0"/>
          </a:p>
          <a:p>
            <a:r>
              <a:rPr lang="pt-BR" sz="1400" dirty="0" smtClean="0"/>
              <a:t>g2.init(n2,m2,k2</a:t>
            </a:r>
            <a:r>
              <a:rPr lang="pt-BR" sz="1400" dirty="0"/>
              <a:t>, a2, </a:t>
            </a:r>
            <a:r>
              <a:rPr lang="pt-BR" sz="1400" dirty="0" smtClean="0"/>
              <a:t>VECTOR(x2, y2, z1))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smtClean="0"/>
              <a:t>kin </a:t>
            </a:r>
            <a:r>
              <a:rPr lang="pt-BR" sz="1400" dirty="0"/>
              <a:t>= kinetic_integral(g1,g2)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9411" y="4588472"/>
            <a:ext cx="409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Computing kinetic energy between Gaussians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4597400" y="5410200"/>
            <a:ext cx="4495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p1 = </a:t>
            </a:r>
            <a:r>
              <a:rPr lang="en-US" sz="1200" dirty="0" err="1"/>
              <a:t>PyQuante.PGBF.PGBF</a:t>
            </a:r>
            <a:r>
              <a:rPr lang="en-US" sz="1200" dirty="0"/>
              <a:t>(a1,(R1.x,R1.y,R1.z),(n1,m1,k1))</a:t>
            </a:r>
          </a:p>
          <a:p>
            <a:r>
              <a:rPr lang="en-US" sz="1200" dirty="0"/>
              <a:t>p2 = </a:t>
            </a:r>
            <a:r>
              <a:rPr lang="en-US" sz="1200" dirty="0" err="1"/>
              <a:t>PyQuante.PGBF.PGBF</a:t>
            </a:r>
            <a:r>
              <a:rPr lang="en-US" sz="1200" dirty="0"/>
              <a:t>(a2,(R2.x,R2.y,R2.z),(n2,m2,k2))</a:t>
            </a:r>
          </a:p>
          <a:p>
            <a:r>
              <a:rPr lang="en-US" sz="1200" dirty="0"/>
              <a:t>                                                       </a:t>
            </a:r>
          </a:p>
          <a:p>
            <a:r>
              <a:rPr lang="en-US" sz="1200" dirty="0" err="1"/>
              <a:t>val_ref</a:t>
            </a:r>
            <a:r>
              <a:rPr lang="en-US" sz="1200" dirty="0"/>
              <a:t> = p1.kinetic(p2)                         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97400" y="4563533"/>
            <a:ext cx="302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Benchmarked against </a:t>
            </a:r>
            <a:r>
              <a:rPr lang="en-US" sz="1400" b="1" dirty="0" err="1" smtClean="0"/>
              <a:t>PyQuante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306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23609" y="1828800"/>
            <a:ext cx="2642397" cy="4665692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157862" y="150218"/>
            <a:ext cx="45993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/>
              <a:t>Passing Python functions</a:t>
            </a:r>
            <a:endParaRPr lang="en-US" altLang="en-US" sz="2800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83" y="4724400"/>
            <a:ext cx="1472402" cy="14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0800000">
            <a:off x="7570151" y="3706754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6230224" y="5330045"/>
            <a:ext cx="428625" cy="928720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6173673" y="49436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" y="1224848"/>
            <a:ext cx="2514600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C++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6352" y="1220500"/>
            <a:ext cx="6150646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Python</a:t>
            </a:r>
            <a:endParaRPr lang="en-US" sz="36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3671156" y="4665692"/>
            <a:ext cx="2271714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2987559" y="5318242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5400000">
            <a:off x="2959963" y="4943654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4361553" y="1240775"/>
            <a:ext cx="428625" cy="3497471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4336351" y="860796"/>
            <a:ext cx="428625" cy="3547872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24600" y="1877954"/>
            <a:ext cx="2642397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71399" y="5324250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Interface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119" y="3810000"/>
            <a:ext cx="24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Implementation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58586" y="2439193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3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5300" y="825543"/>
            <a:ext cx="3771899" cy="5477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9" name="Group 8"/>
          <p:cNvGrpSpPr/>
          <p:nvPr/>
        </p:nvGrpSpPr>
        <p:grpSpPr>
          <a:xfrm>
            <a:off x="4665668" y="4568234"/>
            <a:ext cx="4259255" cy="1687068"/>
            <a:chOff x="3815806" y="4449920"/>
            <a:chExt cx="3747043" cy="2000250"/>
          </a:xfrm>
        </p:grpSpPr>
        <p:sp>
          <p:nvSpPr>
            <p:cNvPr id="4" name="Rectangle 3"/>
            <p:cNvSpPr/>
            <p:nvPr/>
          </p:nvSpPr>
          <p:spPr>
            <a:xfrm>
              <a:off x="3815806" y="4449920"/>
              <a:ext cx="3747043" cy="2000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8667" y="4606479"/>
              <a:ext cx="3661857" cy="620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/>
                <a:t>def</a:t>
              </a:r>
              <a:r>
                <a:rPr lang="en-US" sz="1400" b="1" dirty="0"/>
                <a:t> </a:t>
              </a:r>
              <a:r>
                <a:rPr lang="en-US" sz="1400" b="1" dirty="0" err="1">
                  <a:solidFill>
                    <a:srgbClr val="0000FF"/>
                  </a:solidFill>
                </a:rPr>
                <a:t>piab</a:t>
              </a:r>
              <a:r>
                <a:rPr lang="en-US" sz="1400" b="1" dirty="0"/>
                <a:t>(</a:t>
              </a:r>
              <a:r>
                <a:rPr lang="en-US" sz="1400" b="1" dirty="0">
                  <a:solidFill>
                    <a:srgbClr val="0000FF"/>
                  </a:solidFill>
                </a:rPr>
                <a:t>q, </a:t>
              </a:r>
              <a:r>
                <a:rPr lang="en-US" sz="1400" b="1" dirty="0" err="1">
                  <a:solidFill>
                    <a:srgbClr val="0000FF"/>
                  </a:solidFill>
                </a:rPr>
                <a:t>params</a:t>
              </a:r>
              <a:r>
                <a:rPr lang="en-US" sz="1400" b="1" dirty="0" smtClean="0"/>
                <a:t>):</a:t>
              </a:r>
            </a:p>
            <a:p>
              <a:r>
                <a:rPr lang="en-US" sz="1400" b="1" dirty="0" smtClean="0"/>
                <a:t>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08751" y="825543"/>
            <a:ext cx="4302162" cy="2036293"/>
            <a:chOff x="2319989" y="333374"/>
            <a:chExt cx="4461939" cy="2246615"/>
          </a:xfrm>
        </p:grpSpPr>
        <p:sp>
          <p:nvSpPr>
            <p:cNvPr id="6" name="Rectangle 5"/>
            <p:cNvSpPr/>
            <p:nvPr/>
          </p:nvSpPr>
          <p:spPr>
            <a:xfrm>
              <a:off x="2348956" y="333374"/>
              <a:ext cx="4404005" cy="224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9989" y="437875"/>
              <a:ext cx="4461939" cy="814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/>
                <a:t>def</a:t>
              </a:r>
              <a:r>
                <a:rPr lang="en-US" sz="1400" b="1" dirty="0"/>
                <a:t> </a:t>
              </a:r>
              <a:r>
                <a:rPr lang="en-US" sz="1400" b="1" dirty="0" smtClean="0"/>
                <a:t>test():</a:t>
              </a:r>
            </a:p>
            <a:p>
              <a:r>
                <a:rPr lang="en-US" sz="1400" b="1" dirty="0" smtClean="0"/>
                <a:t>    q  = MATRIX(</a:t>
              </a:r>
              <a:r>
                <a:rPr lang="en-US" sz="1400" b="1" dirty="0" err="1" smtClean="0"/>
                <a:t>ndof</a:t>
              </a:r>
              <a:r>
                <a:rPr lang="en-US" sz="1400" b="1" dirty="0" smtClean="0"/>
                <a:t>, 1)</a:t>
              </a:r>
            </a:p>
            <a:p>
              <a:r>
                <a:rPr lang="fr-FR" sz="1400" b="1" dirty="0" smtClean="0"/>
                <a:t>    </a:t>
              </a:r>
              <a:r>
                <a:rPr lang="fr-FR" sz="1400" b="1" dirty="0">
                  <a:solidFill>
                    <a:srgbClr val="C00000"/>
                  </a:solidFill>
                </a:rPr>
                <a:t>output</a:t>
              </a:r>
              <a:r>
                <a:rPr lang="fr-FR" sz="1400" b="1" dirty="0"/>
                <a:t> = </a:t>
              </a:r>
              <a:r>
                <a:rPr lang="fr-FR" sz="1400" b="1" dirty="0" err="1">
                  <a:solidFill>
                    <a:srgbClr val="00B050"/>
                  </a:solidFill>
                </a:rPr>
                <a:t>metropolis_gau</a:t>
              </a:r>
              <a:r>
                <a:rPr lang="fr-FR" sz="1400" b="1" dirty="0"/>
                <a:t>( </a:t>
              </a:r>
              <a:r>
                <a:rPr lang="fr-FR" sz="1400" b="1" dirty="0" err="1">
                  <a:solidFill>
                    <a:srgbClr val="0000FF"/>
                  </a:solidFill>
                </a:rPr>
                <a:t>piab</a:t>
              </a:r>
              <a:r>
                <a:rPr lang="fr-FR" sz="1400" b="1" dirty="0"/>
                <a:t>, </a:t>
              </a:r>
              <a:r>
                <a:rPr lang="fr-FR" sz="1400" b="1" dirty="0">
                  <a:solidFill>
                    <a:srgbClr val="0000FF"/>
                  </a:solidFill>
                </a:rPr>
                <a:t>q, </a:t>
              </a:r>
              <a:r>
                <a:rPr lang="fr-FR" sz="1400" b="1" dirty="0" err="1">
                  <a:solidFill>
                    <a:srgbClr val="0000FF"/>
                  </a:solidFill>
                </a:rPr>
                <a:t>params</a:t>
              </a:r>
              <a:r>
                <a:rPr lang="fr-FR" sz="1400" b="1" dirty="0"/>
                <a:t>, </a:t>
              </a:r>
              <a:r>
                <a:rPr lang="fr-FR" sz="1400" b="1" dirty="0" smtClean="0"/>
                <a:t>...)</a:t>
              </a:r>
              <a:endParaRPr lang="en-US" sz="1400" b="1" dirty="0" smtClean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30051" y="845117"/>
            <a:ext cx="335280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vector&lt;MATRIX&gt; </a:t>
            </a:r>
            <a:r>
              <a:rPr lang="en-US" sz="1600" b="1" dirty="0" err="1" smtClean="0">
                <a:solidFill>
                  <a:srgbClr val="00B050"/>
                </a:solidFill>
              </a:rPr>
              <a:t>metropolis_gau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r>
              <a:rPr lang="en-US" sz="1600" b="1" dirty="0" smtClean="0"/>
              <a:t>(Random</a:t>
            </a:r>
            <a:r>
              <a:rPr lang="en-US" sz="1600" b="1" dirty="0"/>
              <a:t>&amp; 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endParaRPr lang="en-US" sz="1600" b="1" dirty="0" smtClean="0"/>
          </a:p>
          <a:p>
            <a:r>
              <a:rPr lang="en-US" sz="1600" b="1" dirty="0" err="1" smtClean="0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target_distribution</a:t>
            </a:r>
            <a:r>
              <a:rPr lang="en-US" sz="1600" b="1" dirty="0"/>
              <a:t>, </a:t>
            </a:r>
          </a:p>
          <a:p>
            <a:r>
              <a:rPr lang="en-US" sz="1600" b="1" dirty="0" smtClean="0"/>
              <a:t>MATRIX</a:t>
            </a:r>
            <a:r>
              <a:rPr lang="en-US" sz="1600" b="1" dirty="0"/>
              <a:t>&amp; </a:t>
            </a:r>
            <a:r>
              <a:rPr lang="en-US" sz="1600" b="1" dirty="0" err="1"/>
              <a:t>dof</a:t>
            </a:r>
            <a:r>
              <a:rPr lang="en-US" sz="1600" b="1" dirty="0"/>
              <a:t>, </a:t>
            </a:r>
            <a:endParaRPr lang="en-US" sz="1600" b="1" dirty="0" smtClean="0"/>
          </a:p>
          <a:p>
            <a:r>
              <a:rPr lang="en-US" sz="1600" b="1" dirty="0" err="1" smtClean="0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distribution_params</a:t>
            </a:r>
            <a:r>
              <a:rPr lang="en-US" sz="1600" b="1" dirty="0"/>
              <a:t>, </a:t>
            </a:r>
          </a:p>
          <a:p>
            <a:r>
              <a:rPr lang="en-US" sz="1600" b="1" dirty="0" err="1" smtClean="0"/>
              <a:t>int</a:t>
            </a:r>
            <a:r>
              <a:rPr lang="en-US" sz="1600" b="1" dirty="0" smtClean="0"/>
              <a:t> </a:t>
            </a:r>
            <a:r>
              <a:rPr lang="en-US" sz="1600" b="1" dirty="0" err="1"/>
              <a:t>sample_size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start_sampling</a:t>
            </a:r>
            <a:r>
              <a:rPr lang="en-US" sz="1600" b="1" dirty="0"/>
              <a:t>, </a:t>
            </a:r>
            <a:endParaRPr lang="en-US" sz="1600" b="1" dirty="0" smtClean="0"/>
          </a:p>
          <a:p>
            <a:r>
              <a:rPr lang="en-US" sz="1600" b="1" dirty="0" smtClean="0"/>
              <a:t>double </a:t>
            </a:r>
            <a:r>
              <a:rPr lang="en-US" sz="1600" b="1" dirty="0" err="1"/>
              <a:t>gau_var</a:t>
            </a:r>
            <a:r>
              <a:rPr lang="en-US" sz="1600" b="1" dirty="0" smtClean="0"/>
              <a:t>){</a:t>
            </a:r>
          </a:p>
          <a:p>
            <a:endParaRPr lang="en-US" sz="1600" b="1" dirty="0"/>
          </a:p>
          <a:p>
            <a:r>
              <a:rPr lang="en-US" sz="2800" b="1" dirty="0" smtClean="0">
                <a:solidFill>
                  <a:srgbClr val="0000FF"/>
                </a:solidFill>
              </a:rPr>
              <a:t>Metropolis Algorithm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1600" b="1" dirty="0" smtClean="0">
                <a:solidFill>
                  <a:srgbClr val="0000FF"/>
                </a:solidFill>
              </a:rPr>
              <a:t>double </a:t>
            </a:r>
            <a:r>
              <a:rPr lang="en-US" sz="1600" b="1" dirty="0" err="1">
                <a:solidFill>
                  <a:srgbClr val="0000FF"/>
                </a:solidFill>
              </a:rPr>
              <a:t>p_old</a:t>
            </a:r>
            <a:r>
              <a:rPr lang="en-US" sz="1600" b="1" dirty="0">
                <a:solidFill>
                  <a:srgbClr val="0000FF"/>
                </a:solidFill>
              </a:rPr>
              <a:t> = </a:t>
            </a:r>
            <a:endParaRPr lang="en-US" sz="1600" b="1" dirty="0" smtClean="0">
              <a:solidFill>
                <a:srgbClr val="0000FF"/>
              </a:solidFill>
            </a:endParaRPr>
          </a:p>
          <a:p>
            <a:r>
              <a:rPr lang="en-US" sz="1600" b="1" dirty="0" err="1" smtClean="0">
                <a:solidFill>
                  <a:srgbClr val="0000FF"/>
                </a:solidFill>
              </a:rPr>
              <a:t>bp</a:t>
            </a:r>
            <a:r>
              <a:rPr lang="en-US" sz="1600" b="1" dirty="0">
                <a:solidFill>
                  <a:srgbClr val="0000FF"/>
                </a:solidFill>
              </a:rPr>
              <a:t>::extract&lt;double&gt;( </a:t>
            </a:r>
            <a:r>
              <a:rPr lang="en-US" sz="1600" b="1" dirty="0" err="1">
                <a:solidFill>
                  <a:srgbClr val="0000FF"/>
                </a:solidFill>
              </a:rPr>
              <a:t>target_distribution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dirty="0" err="1">
                <a:solidFill>
                  <a:srgbClr val="0000FF"/>
                </a:solidFill>
              </a:rPr>
              <a:t>s_old</a:t>
            </a:r>
            <a:r>
              <a:rPr lang="en-US" sz="1600" b="1" dirty="0">
                <a:solidFill>
                  <a:srgbClr val="0000FF"/>
                </a:solidFill>
              </a:rPr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distribution_params</a:t>
            </a:r>
            <a:r>
              <a:rPr lang="en-US" sz="1600" b="1" dirty="0">
                <a:solidFill>
                  <a:srgbClr val="0000FF"/>
                </a:solidFill>
              </a:rPr>
              <a:t>) </a:t>
            </a:r>
            <a:r>
              <a:rPr lang="en-US" sz="1600" b="1" dirty="0" smtClean="0">
                <a:solidFill>
                  <a:srgbClr val="0000FF"/>
                </a:solidFill>
              </a:rPr>
              <a:t>);</a:t>
            </a:r>
          </a:p>
          <a:p>
            <a:r>
              <a:rPr lang="en-US" sz="2800" b="1" dirty="0" smtClean="0"/>
              <a:t>…</a:t>
            </a:r>
            <a:endParaRPr lang="en-US" sz="2800" b="1" dirty="0"/>
          </a:p>
          <a:p>
            <a:r>
              <a:rPr lang="en-US" sz="1600" b="1" dirty="0" smtClean="0"/>
              <a:t>}</a:t>
            </a:r>
            <a:endParaRPr lang="en-US" sz="1600" b="1" dirty="0"/>
          </a:p>
        </p:txBody>
      </p:sp>
      <p:pic>
        <p:nvPicPr>
          <p:cNvPr id="1026" name="Picture 2" descr="Image result for u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16" y="3126743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95298" y="6240440"/>
            <a:ext cx="3771901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C++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65669" y="6240440"/>
            <a:ext cx="425925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Python</a:t>
            </a:r>
            <a:endParaRPr lang="en-US" sz="3600" b="1" dirty="0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235942" y="61102"/>
            <a:ext cx="39196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Example: sampling</a:t>
            </a:r>
            <a:endParaRPr lang="en-US" altLang="en-US" b="1" dirty="0"/>
          </a:p>
        </p:txBody>
      </p:sp>
      <p:pic>
        <p:nvPicPr>
          <p:cNvPr id="20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wn Arrow 20"/>
          <p:cNvSpPr/>
          <p:nvPr/>
        </p:nvSpPr>
        <p:spPr>
          <a:xfrm rot="10800000">
            <a:off x="6366670" y="2591895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/>
          <p:cNvSpPr txBox="1"/>
          <p:nvPr/>
        </p:nvSpPr>
        <p:spPr>
          <a:xfrm>
            <a:off x="4790675" y="1787177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User calls the sampling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0120" y="5077478"/>
            <a:ext cx="2917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User defines the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probability density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6331207" y="4132937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ight Arrow 24"/>
          <p:cNvSpPr/>
          <p:nvPr/>
        </p:nvSpPr>
        <p:spPr>
          <a:xfrm rot="10800000">
            <a:off x="3347195" y="4770155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ight Arrow 25"/>
          <p:cNvSpPr/>
          <p:nvPr/>
        </p:nvSpPr>
        <p:spPr>
          <a:xfrm rot="10800000">
            <a:off x="3325642" y="1158956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Down Arrow 33"/>
          <p:cNvSpPr/>
          <p:nvPr/>
        </p:nvSpPr>
        <p:spPr>
          <a:xfrm rot="16200000">
            <a:off x="3781343" y="2914315"/>
            <a:ext cx="428625" cy="1340027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4457571" y="3272030"/>
            <a:ext cx="187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Output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 animBg="1"/>
      <p:bldP spid="14" grpId="0" animBg="1"/>
      <p:bldP spid="21" grpId="0" animBg="1"/>
      <p:bldP spid="2" grpId="0"/>
      <p:bldP spid="23" grpId="0"/>
      <p:bldP spid="24" grpId="0" animBg="1"/>
      <p:bldP spid="25" grpId="0" animBg="1"/>
      <p:bldP spid="26" grpId="0" animBg="1"/>
      <p:bldP spid="34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6712" y="117351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200399" y="1120615"/>
            <a:ext cx="5538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q = MATRIX(1,1);  </a:t>
            </a:r>
            <a:r>
              <a:rPr lang="en-US" sz="1200" dirty="0" err="1" smtClean="0"/>
              <a:t>q.set</a:t>
            </a:r>
            <a:r>
              <a:rPr lang="en-US" sz="1200" dirty="0" smtClean="0"/>
              <a:t>(0, 0.5)    </a:t>
            </a:r>
          </a:p>
          <a:p>
            <a:r>
              <a:rPr lang="en-US" sz="1200" dirty="0" err="1" smtClean="0"/>
              <a:t>params</a:t>
            </a:r>
            <a:r>
              <a:rPr lang="en-US" sz="1200" dirty="0" smtClean="0"/>
              <a:t> = {"k":1.0, "m":2000.0, "states":[0], "</a:t>
            </a:r>
            <a:r>
              <a:rPr lang="en-US" sz="1200" dirty="0" err="1" smtClean="0"/>
              <a:t>coeffs</a:t>
            </a:r>
            <a:r>
              <a:rPr lang="en-US" sz="1200" dirty="0" smtClean="0"/>
              <a:t>":[1.0]}    </a:t>
            </a:r>
          </a:p>
          <a:p>
            <a:r>
              <a:rPr lang="en-US" sz="1200" dirty="0" err="1" smtClean="0"/>
              <a:t>Nsamp</a:t>
            </a:r>
            <a:r>
              <a:rPr lang="en-US" sz="1200" dirty="0" smtClean="0"/>
              <a:t> = 1000000; </a:t>
            </a:r>
            <a:r>
              <a:rPr lang="en-US" sz="1200" dirty="0" err="1" smtClean="0"/>
              <a:t>Nstart</a:t>
            </a:r>
            <a:r>
              <a:rPr lang="en-US" sz="1200" dirty="0" smtClean="0"/>
              <a:t> = 50000</a:t>
            </a:r>
          </a:p>
          <a:p>
            <a:r>
              <a:rPr lang="en-US" sz="1200" b="1" dirty="0" smtClean="0"/>
              <a:t>sampling = </a:t>
            </a:r>
            <a:r>
              <a:rPr lang="en-US" sz="1200" b="1" dirty="0" err="1" smtClean="0"/>
              <a:t>metropolis_gau</a:t>
            </a:r>
            <a:r>
              <a:rPr lang="en-US" sz="1200" b="1" dirty="0" smtClean="0"/>
              <a:t>(</a:t>
            </a:r>
            <a:r>
              <a:rPr lang="en-US" sz="1200" b="1" dirty="0" err="1" smtClean="0"/>
              <a:t>rnd</a:t>
            </a:r>
            <a:r>
              <a:rPr lang="en-US" sz="1200" b="1" dirty="0" smtClean="0"/>
              <a:t>, </a:t>
            </a:r>
            <a:r>
              <a:rPr lang="en-US" sz="1200" b="1" dirty="0" err="1" smtClean="0">
                <a:solidFill>
                  <a:srgbClr val="0000FF"/>
                </a:solidFill>
              </a:rPr>
              <a:t>HO_sup</a:t>
            </a:r>
            <a:r>
              <a:rPr lang="en-US" sz="1200" b="1" dirty="0" smtClean="0"/>
              <a:t>, q, </a:t>
            </a:r>
            <a:r>
              <a:rPr lang="en-US" sz="1200" b="1" dirty="0" err="1" smtClean="0"/>
              <a:t>params</a:t>
            </a:r>
            <a:r>
              <a:rPr lang="en-US" sz="1200" b="1" dirty="0" smtClean="0"/>
              <a:t>, </a:t>
            </a:r>
            <a:r>
              <a:rPr lang="en-US" sz="1200" b="1" dirty="0" err="1" smtClean="0"/>
              <a:t>Nsamp,Nstart</a:t>
            </a:r>
            <a:r>
              <a:rPr lang="en-US" sz="1200" b="1" dirty="0" smtClean="0"/>
              <a:t>, 0.05) </a:t>
            </a:r>
          </a:p>
          <a:p>
            <a:r>
              <a:rPr lang="en-US" sz="1200" dirty="0" smtClean="0"/>
              <a:t>bin(sampling, -1.5, 2.0, 0.01, 0, 0, "_distrib-1.txt")    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200399" y="2695277"/>
            <a:ext cx="4972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 smtClean="0"/>
              <a:t>def</a:t>
            </a:r>
            <a:r>
              <a:rPr lang="en-US" sz="1200" b="1" dirty="0" smtClean="0"/>
              <a:t> </a:t>
            </a:r>
            <a:r>
              <a:rPr lang="en-US" sz="1200" b="1" dirty="0" err="1" smtClean="0">
                <a:solidFill>
                  <a:srgbClr val="0000FF"/>
                </a:solidFill>
              </a:rPr>
              <a:t>HO_sup</a:t>
            </a:r>
            <a:r>
              <a:rPr lang="en-US" sz="1200" b="1" dirty="0" smtClean="0"/>
              <a:t>(q, </a:t>
            </a:r>
            <a:r>
              <a:rPr lang="en-US" sz="1200" b="1" dirty="0" err="1" smtClean="0"/>
              <a:t>params</a:t>
            </a:r>
            <a:r>
              <a:rPr lang="en-US" sz="1200" b="1" dirty="0" smtClean="0"/>
              <a:t>):</a:t>
            </a:r>
          </a:p>
          <a:p>
            <a:r>
              <a:rPr lang="en-US" sz="1200" dirty="0" smtClean="0"/>
              <a:t>    </a:t>
            </a:r>
          </a:p>
          <a:p>
            <a:r>
              <a:rPr lang="en-US" sz="1200" dirty="0" smtClean="0"/>
              <a:t>    k = </a:t>
            </a:r>
            <a:r>
              <a:rPr lang="en-US" sz="1200" dirty="0" err="1" smtClean="0"/>
              <a:t>params</a:t>
            </a:r>
            <a:r>
              <a:rPr lang="en-US" sz="1200" dirty="0" smtClean="0"/>
              <a:t>["k"];    m = </a:t>
            </a:r>
            <a:r>
              <a:rPr lang="en-US" sz="1200" dirty="0" err="1" smtClean="0"/>
              <a:t>params</a:t>
            </a:r>
            <a:r>
              <a:rPr lang="en-US" sz="1200" dirty="0" smtClean="0"/>
              <a:t>["m"];  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states = </a:t>
            </a:r>
            <a:r>
              <a:rPr lang="en-US" sz="1200" dirty="0" err="1" smtClean="0"/>
              <a:t>params</a:t>
            </a:r>
            <a:r>
              <a:rPr lang="en-US" sz="1200" dirty="0" smtClean="0"/>
              <a:t>["states"];    </a:t>
            </a:r>
            <a:r>
              <a:rPr lang="en-US" sz="1200" dirty="0" err="1" smtClean="0"/>
              <a:t>coeffs</a:t>
            </a:r>
            <a:r>
              <a:rPr lang="en-US" sz="1200" dirty="0" smtClean="0"/>
              <a:t> = </a:t>
            </a:r>
            <a:r>
              <a:rPr lang="en-US" sz="1200" dirty="0" err="1" smtClean="0"/>
              <a:t>params</a:t>
            </a:r>
            <a:r>
              <a:rPr lang="en-US" sz="1200" dirty="0" smtClean="0"/>
              <a:t>["</a:t>
            </a:r>
            <a:r>
              <a:rPr lang="en-US" sz="1200" dirty="0" err="1" smtClean="0"/>
              <a:t>coeffs</a:t>
            </a:r>
            <a:r>
              <a:rPr lang="en-US" sz="1200" dirty="0" smtClean="0"/>
              <a:t>"]</a:t>
            </a:r>
          </a:p>
          <a:p>
            <a:endParaRPr lang="en-US" sz="1200" dirty="0" smtClean="0"/>
          </a:p>
          <a:p>
            <a:r>
              <a:rPr lang="en-US" sz="1200" dirty="0" smtClean="0"/>
              <a:t>    x = </a:t>
            </a:r>
            <a:r>
              <a:rPr lang="en-US" sz="1200" dirty="0" err="1" smtClean="0"/>
              <a:t>q.get</a:t>
            </a:r>
            <a:r>
              <a:rPr lang="en-US" sz="1200" dirty="0" smtClean="0"/>
              <a:t>(0)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sz</a:t>
            </a:r>
            <a:r>
              <a:rPr lang="en-US" sz="1200" dirty="0" smtClean="0"/>
              <a:t> = </a:t>
            </a:r>
            <a:r>
              <a:rPr lang="en-US" sz="1200" dirty="0" err="1" smtClean="0"/>
              <a:t>len</a:t>
            </a:r>
            <a:r>
              <a:rPr lang="en-US" sz="1200" dirty="0" smtClean="0"/>
              <a:t>(states)</a:t>
            </a:r>
          </a:p>
          <a:p>
            <a:r>
              <a:rPr lang="en-US" sz="1200" dirty="0" smtClean="0"/>
              <a:t>    p = 0.0</a:t>
            </a:r>
          </a:p>
          <a:p>
            <a:r>
              <a:rPr lang="en-US" sz="1200" dirty="0" smtClean="0"/>
              <a:t>    for n in </a:t>
            </a:r>
            <a:r>
              <a:rPr lang="en-US" sz="1200" dirty="0" err="1" smtClean="0"/>
              <a:t>xrange</a:t>
            </a:r>
            <a:r>
              <a:rPr lang="en-US" sz="1200" dirty="0" smtClean="0"/>
              <a:t>(</a:t>
            </a:r>
            <a:r>
              <a:rPr lang="en-US" sz="1200" dirty="0" err="1" smtClean="0"/>
              <a:t>sz</a:t>
            </a:r>
            <a:r>
              <a:rPr lang="en-US" sz="1200" dirty="0" smtClean="0"/>
              <a:t>):</a:t>
            </a:r>
          </a:p>
          <a:p>
            <a:r>
              <a:rPr lang="en-US" sz="1200" dirty="0" smtClean="0"/>
              <a:t>        p = p + </a:t>
            </a:r>
            <a:r>
              <a:rPr lang="en-US" sz="1200" dirty="0" err="1" smtClean="0"/>
              <a:t>coeffs</a:t>
            </a:r>
            <a:r>
              <a:rPr lang="en-US" sz="1200" dirty="0" smtClean="0"/>
              <a:t>[n] * </a:t>
            </a:r>
            <a:r>
              <a:rPr lang="en-US" sz="1200" dirty="0" err="1" smtClean="0"/>
              <a:t>ket_n</a:t>
            </a:r>
            <a:r>
              <a:rPr lang="en-US" sz="1200" dirty="0" smtClean="0"/>
              <a:t>(x, states[n], k, m)</a:t>
            </a:r>
          </a:p>
          <a:p>
            <a:r>
              <a:rPr lang="en-US" sz="1200" dirty="0" smtClean="0"/>
              <a:t>    p = p * p </a:t>
            </a:r>
          </a:p>
          <a:p>
            <a:r>
              <a:rPr lang="en-US" sz="1200" dirty="0" smtClean="0"/>
              <a:t>    return p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53693" y="1315922"/>
            <a:ext cx="26384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run  </a:t>
            </a:r>
            <a:r>
              <a:rPr lang="en-US" b="1" dirty="0">
                <a:solidFill>
                  <a:srgbClr val="FF0000"/>
                </a:solidFill>
              </a:rPr>
              <a:t>the MC </a:t>
            </a:r>
            <a:r>
              <a:rPr lang="en-US" b="1" dirty="0" smtClean="0">
                <a:solidFill>
                  <a:srgbClr val="FF0000"/>
                </a:solidFill>
              </a:rPr>
              <a:t>sampling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(Interface)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592" y="3200400"/>
            <a:ext cx="27896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User defines </a:t>
            </a:r>
            <a:r>
              <a:rPr lang="en-US" b="1" dirty="0" smtClean="0">
                <a:solidFill>
                  <a:srgbClr val="0000FF"/>
                </a:solidFill>
              </a:rPr>
              <a:t>what 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probability distribution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function is to be </a:t>
            </a:r>
            <a:r>
              <a:rPr lang="en-US" b="1" dirty="0" smtClean="0">
                <a:solidFill>
                  <a:srgbClr val="0000FF"/>
                </a:solidFill>
              </a:rPr>
              <a:t>sampled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(Model)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5638875"/>
            <a:ext cx="6333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dynamical algorithm is in C++, but…</a:t>
            </a:r>
          </a:p>
          <a:p>
            <a:r>
              <a:rPr lang="en-US" sz="2400" b="1" dirty="0" smtClean="0">
                <a:solidFill>
                  <a:srgbClr val="008000"/>
                </a:solidFill>
              </a:rPr>
              <a:t>Don’t need to implement the model in C++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14217</TotalTime>
  <Words>1007</Words>
  <Application>Microsoft Office PowerPoint</Application>
  <PresentationFormat>On-screen Show (4:3)</PresentationFormat>
  <Paragraphs>176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Gill Sans MT</vt:lpstr>
      <vt:lpstr>Helvetica</vt:lpstr>
      <vt:lpstr>Times New Roman</vt:lpstr>
      <vt:lpstr>Оформление по умолчанию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other 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</dc:creator>
  <cp:lastModifiedBy>Alexey-user</cp:lastModifiedBy>
  <cp:revision>425</cp:revision>
  <cp:lastPrinted>1601-01-01T00:00:00Z</cp:lastPrinted>
  <dcterms:created xsi:type="dcterms:W3CDTF">2016-02-22T12:36:41Z</dcterms:created>
  <dcterms:modified xsi:type="dcterms:W3CDTF">2021-06-10T19:45:47Z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